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63" r:id="rId4"/>
    <p:sldId id="264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91732-2104-442E-88C7-9433FCA71BC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99AF8B-D4BF-4D9E-929E-917C2DB0C5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0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1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65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51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575C1-DB32-421D-B9CA-DA98877A0C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8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AC482-84E2-77CA-2FA8-343B4D63C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5857D-7893-D0E1-C4C0-9B6DB2CF1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6C0D6-4AA9-44EE-5CA1-5841547F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E274C-0D7D-56E7-06AC-0FA9F48A7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463D9-8E84-B0A2-AB74-E62261A1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81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8B66-0CFC-1EC4-047F-684689301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5C276A-6274-C193-1A35-21966C342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AEA61-B62A-C0D2-1CA9-18CAD2E6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6C7B3-C5A8-A810-6FEC-8D40D26B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FA3D9-4F0F-F953-2A9E-AD8D89D6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7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11ABC-99B9-BBDB-BA06-1CAB48D2E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DCBDA-E1A4-B537-DDAE-A25B8394E9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4F9CA-C550-217D-70B3-EC6F257F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7B8C7-E978-EF9C-2F8E-EF657F488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098FB-757E-8912-4E9C-1D5F0A13E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76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55C9A-98C8-1643-BA73-FFBB26597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E77E-D434-2EA4-2F60-0DFF2247F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4336E-9CEA-DA5A-7EFC-59CBFCC49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6FC13-7060-1A51-F359-7604BCA42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DD1E7-C86B-E008-0F4B-CF3977A85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57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EFC2C-694F-9E41-FA75-8A552F80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15031-9A72-3476-FA1D-9EA1F3D1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DC22C-600D-3235-266C-E6EE23F4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3F1D5-964E-A612-B8EB-6913DA230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59449-D935-5E07-B9BD-F246940E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87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1A40A-9FC3-2697-96F0-C555645E6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C4D0F-BFEB-2AD1-C369-7BEFDEFA2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13C5E-490A-43E7-3AF0-1D61F23BB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257DAC-D9E2-CB00-1DCD-93E37BD85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3DF4DB-2DB8-4D56-423C-FDE31D47C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A60F0C-AD82-2514-EF17-04811E80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6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EAF1C-DBA1-6877-B4B3-B3DE131E2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E3A1E-E9C6-EA33-6991-2D94F051A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901DA-9BA0-BBA2-3A68-13395909C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F22A7-2D3E-3925-7CEE-4F4708BF8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3AE47-472A-5DC6-AA03-0A8E6F134E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04386-7CAD-E11F-A113-ECA556CE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9FFFDC-A6D3-2E58-1FE7-6559F718A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0FA246-DB40-D308-A4F0-143C584F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2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81AD-04AF-9B86-E86F-CCC9792E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A83D6-24F2-B2FE-61B9-BC1DDCBB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9CCD4-1D73-F68C-1CAE-499B2DD85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B698F-F78A-8B53-CE88-0BD15F82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9A253-DA27-26BC-8602-C7F259B2A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37D4E-9551-FC61-71DB-F957CDE9A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DA978-4974-7E5E-BF71-189EA47E7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5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0186-F624-3F6C-0C15-51B971F4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FA552-A7F0-9DC9-90DA-3D7517445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7151-DF1C-8869-8382-0BFD1D250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3BA4B8-B8C6-1604-BFAE-6E4A165C9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725DD-F55B-2798-2A62-9C01C9B59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F35AF-201D-F5CD-251A-100D5E154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81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4BC0E-3231-7129-52EA-6CC192F3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7AB6C5-31B3-838F-98C8-E39FF6E4EE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6F233B-CAA5-5AF3-1513-B13FE191D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D0EA6-8CBC-5230-0845-C72747B08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93EE04-8A2A-7B42-5D2A-0F755F995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45132-0D29-8F06-B17C-8A1F37F7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75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3E6F47-4C73-F5E7-DDDE-CE4AF5C3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09CE-1852-6F1B-E304-D2EEBC45B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D94F3-8AF9-A4D2-271A-BB8491276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313F9-109A-42B6-810E-862FB1A3F17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58450-CA54-0EBB-4B69-12F71C7B3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9A1D9-62AB-04D6-EBC4-DADEDBC1D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E5911-C270-4768-869C-4076B36AD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03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B1784-A3D7-4EE0-8D4C-DCC8C002BE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50" t="4167" r="22656" b="4167"/>
          <a:stretch/>
        </p:blipFill>
        <p:spPr>
          <a:xfrm>
            <a:off x="66763" y="2638425"/>
            <a:ext cx="3979025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455557-3882-4140-9B4E-3FBB7362F5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76" t="4218" r="22628" b="3946"/>
          <a:stretch/>
        </p:blipFill>
        <p:spPr>
          <a:xfrm>
            <a:off x="4100821" y="2638425"/>
            <a:ext cx="3971883" cy="3657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103C1-99AB-4AB1-9300-72C4695F48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99" t="4218" r="22704" b="3809"/>
          <a:stretch/>
        </p:blipFill>
        <p:spPr>
          <a:xfrm>
            <a:off x="8140756" y="2638424"/>
            <a:ext cx="3966007" cy="36576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14319-4B83-46CB-BDFB-A4B61F9AF97B}"/>
              </a:ext>
            </a:extLst>
          </p:cNvPr>
          <p:cNvCxnSpPr>
            <a:cxnSpLocks/>
          </p:cNvCxnSpPr>
          <p:nvPr/>
        </p:nvCxnSpPr>
        <p:spPr>
          <a:xfrm>
            <a:off x="7316498" y="6144596"/>
            <a:ext cx="584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D0E7-0B1A-465D-8715-D2694028CB2D}"/>
              </a:ext>
            </a:extLst>
          </p:cNvPr>
          <p:cNvCxnSpPr>
            <a:cxnSpLocks/>
          </p:cNvCxnSpPr>
          <p:nvPr/>
        </p:nvCxnSpPr>
        <p:spPr>
          <a:xfrm>
            <a:off x="11344563" y="6123814"/>
            <a:ext cx="584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706E11-462F-4E24-B5ED-D11F83EFE080}"/>
              </a:ext>
            </a:extLst>
          </p:cNvPr>
          <p:cNvCxnSpPr>
            <a:cxnSpLocks/>
          </p:cNvCxnSpPr>
          <p:nvPr/>
        </p:nvCxnSpPr>
        <p:spPr>
          <a:xfrm>
            <a:off x="3284682" y="6178078"/>
            <a:ext cx="584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02F7BF-9CD3-4D6F-B6D0-8233440B6FDE}"/>
              </a:ext>
            </a:extLst>
          </p:cNvPr>
          <p:cNvSpPr txBox="1"/>
          <p:nvPr/>
        </p:nvSpPr>
        <p:spPr>
          <a:xfrm>
            <a:off x="8094999" y="1425893"/>
            <a:ext cx="2409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45 min</a:t>
            </a:r>
          </a:p>
          <a:p>
            <a:r>
              <a:rPr lang="en-US" dirty="0"/>
              <a:t>Count: 1097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BB10D-9DF8-4545-980C-26B0C9BB22C9}"/>
              </a:ext>
            </a:extLst>
          </p:cNvPr>
          <p:cNvSpPr txBox="1"/>
          <p:nvPr/>
        </p:nvSpPr>
        <p:spPr>
          <a:xfrm>
            <a:off x="85237" y="1690688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15 min</a:t>
            </a:r>
          </a:p>
          <a:p>
            <a:r>
              <a:rPr lang="en-US" dirty="0"/>
              <a:t>Count: 344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45FF8-9C80-4CCD-ADE0-41A86CAC90D0}"/>
              </a:ext>
            </a:extLst>
          </p:cNvPr>
          <p:cNvSpPr txBox="1"/>
          <p:nvPr/>
        </p:nvSpPr>
        <p:spPr>
          <a:xfrm>
            <a:off x="4149537" y="1425893"/>
            <a:ext cx="2409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30 min</a:t>
            </a:r>
          </a:p>
          <a:p>
            <a:r>
              <a:rPr lang="en-US" dirty="0"/>
              <a:t>Count: 811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B47AB-773C-4C65-9171-54780F13BEBF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3655B17-8EAC-4DD5-834C-1F7041E5F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of H460 Exosomes</a:t>
            </a:r>
          </a:p>
        </p:txBody>
      </p:sp>
    </p:spTree>
    <p:extLst>
      <p:ext uri="{BB962C8B-B14F-4D97-AF65-F5344CB8AC3E}">
        <p14:creationId xmlns:p14="http://schemas.microsoft.com/office/powerpoint/2010/main" val="19741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BD02D-F76B-41EE-9672-779C856AF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99" t="4218" r="22781" b="3946"/>
          <a:stretch/>
        </p:blipFill>
        <p:spPr>
          <a:xfrm>
            <a:off x="179556" y="2554007"/>
            <a:ext cx="3917752" cy="3612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5B2357-72E4-4428-ACB2-6DA512CF77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199" t="4354" r="22551" b="3673"/>
          <a:stretch/>
        </p:blipFill>
        <p:spPr>
          <a:xfrm>
            <a:off x="4163947" y="2563229"/>
            <a:ext cx="3927988" cy="36126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DC1AE3-EF68-45DB-97F4-6649CBBA6E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70" t="21350" r="29183" b="17738"/>
          <a:stretch/>
        </p:blipFill>
        <p:spPr>
          <a:xfrm>
            <a:off x="8169888" y="2554006"/>
            <a:ext cx="3843659" cy="3603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DD90E-C29F-43D9-9C0B-A40DEC42C661}"/>
              </a:ext>
            </a:extLst>
          </p:cNvPr>
          <p:cNvSpPr txBox="1"/>
          <p:nvPr/>
        </p:nvSpPr>
        <p:spPr>
          <a:xfrm>
            <a:off x="10493070" y="6519446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10 µm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50620-54CE-4701-AFD5-924505CDF49E}"/>
              </a:ext>
            </a:extLst>
          </p:cNvPr>
          <p:cNvCxnSpPr>
            <a:cxnSpLocks/>
          </p:cNvCxnSpPr>
          <p:nvPr/>
        </p:nvCxnSpPr>
        <p:spPr>
          <a:xfrm>
            <a:off x="3340100" y="6039532"/>
            <a:ext cx="584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8DAA5D-6564-4ED7-9AE2-F6F3A0B6BEB9}"/>
              </a:ext>
            </a:extLst>
          </p:cNvPr>
          <p:cNvCxnSpPr>
            <a:cxnSpLocks/>
          </p:cNvCxnSpPr>
          <p:nvPr/>
        </p:nvCxnSpPr>
        <p:spPr>
          <a:xfrm>
            <a:off x="7334828" y="6039532"/>
            <a:ext cx="584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B253B1-238F-4E56-BC84-88B61EC19002}"/>
              </a:ext>
            </a:extLst>
          </p:cNvPr>
          <p:cNvCxnSpPr>
            <a:cxnSpLocks/>
          </p:cNvCxnSpPr>
          <p:nvPr/>
        </p:nvCxnSpPr>
        <p:spPr>
          <a:xfrm>
            <a:off x="11353800" y="2765241"/>
            <a:ext cx="5842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258E07D-44C3-401D-A483-734AB5F18C5F}"/>
              </a:ext>
            </a:extLst>
          </p:cNvPr>
          <p:cNvSpPr txBox="1"/>
          <p:nvPr/>
        </p:nvSpPr>
        <p:spPr>
          <a:xfrm>
            <a:off x="4163947" y="1639899"/>
            <a:ext cx="368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Fluorescence (370 ± 129)</a:t>
            </a:r>
          </a:p>
          <a:p>
            <a:r>
              <a:rPr lang="en-US" dirty="0"/>
              <a:t>Time: 45 min wash</a:t>
            </a:r>
          </a:p>
          <a:p>
            <a:r>
              <a:rPr lang="en-US" dirty="0"/>
              <a:t>Count: 812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F47F07-7355-4C87-B4B5-40EC51428904}"/>
              </a:ext>
            </a:extLst>
          </p:cNvPr>
          <p:cNvSpPr txBox="1"/>
          <p:nvPr/>
        </p:nvSpPr>
        <p:spPr>
          <a:xfrm>
            <a:off x="179556" y="1619660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(IR: 1.12 ± 0.048)</a:t>
            </a:r>
          </a:p>
          <a:p>
            <a:r>
              <a:rPr lang="en-US" dirty="0"/>
              <a:t>Time: 45 min wash</a:t>
            </a:r>
          </a:p>
          <a:p>
            <a:r>
              <a:rPr lang="en-US" dirty="0"/>
              <a:t>Count: 1034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560E53-48DA-4D33-86DC-2D962008DD48}"/>
              </a:ext>
            </a:extLst>
          </p:cNvPr>
          <p:cNvSpPr txBox="1"/>
          <p:nvPr/>
        </p:nvSpPr>
        <p:spPr>
          <a:xfrm>
            <a:off x="8110738" y="1591004"/>
            <a:ext cx="368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Overlayed</a:t>
            </a:r>
          </a:p>
          <a:p>
            <a:r>
              <a:rPr lang="en-US" dirty="0"/>
              <a:t>Blue: PANORAMA</a:t>
            </a:r>
          </a:p>
          <a:p>
            <a:r>
              <a:rPr lang="en-US" dirty="0"/>
              <a:t>Yellow: PANORAMA and fluorescence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92B4C3-D4AE-4EC0-BF6A-A722366D3C5F}"/>
              </a:ext>
            </a:extLst>
          </p:cNvPr>
          <p:cNvSpPr txBox="1"/>
          <p:nvPr/>
        </p:nvSpPr>
        <p:spPr>
          <a:xfrm>
            <a:off x="179555" y="6227058"/>
            <a:ext cx="30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94 % of detected exosomes captured after wash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DB6A28-E4C9-4316-A598-B2928DA59A54}"/>
              </a:ext>
            </a:extLst>
          </p:cNvPr>
          <p:cNvSpPr txBox="1"/>
          <p:nvPr/>
        </p:nvSpPr>
        <p:spPr>
          <a:xfrm>
            <a:off x="4308869" y="6196280"/>
            <a:ext cx="30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77 % of detected exosomes show mir-21 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497991-A932-409C-9854-2534781F7CE5}"/>
              </a:ext>
            </a:extLst>
          </p:cNvPr>
          <p:cNvSpPr txBox="1"/>
          <p:nvPr/>
        </p:nvSpPr>
        <p:spPr>
          <a:xfrm>
            <a:off x="8434118" y="6169709"/>
            <a:ext cx="30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All fluor have a PANORAMA detected point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B63E766-C1F4-47F5-A040-795E78B01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and Fluorescence of H460 Exosomes</a:t>
            </a:r>
          </a:p>
        </p:txBody>
      </p:sp>
    </p:spTree>
    <p:extLst>
      <p:ext uri="{BB962C8B-B14F-4D97-AF65-F5344CB8AC3E}">
        <p14:creationId xmlns:p14="http://schemas.microsoft.com/office/powerpoint/2010/main" val="503019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2ADF6D-69BE-4877-965D-9E76AA56E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0" t="4237" r="27481" b="3924"/>
          <a:stretch/>
        </p:blipFill>
        <p:spPr>
          <a:xfrm>
            <a:off x="7765309" y="2674099"/>
            <a:ext cx="3435693" cy="381877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98253C-2E7C-46AA-9919-9503767D4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46" t="4307" r="27604" b="3703"/>
          <a:stretch/>
        </p:blipFill>
        <p:spPr>
          <a:xfrm>
            <a:off x="584867" y="2674097"/>
            <a:ext cx="3413260" cy="3818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2AB2D6-28BA-477F-BE7D-7AABA4F1E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42" t="3889" r="27708" b="3889"/>
          <a:stretch/>
        </p:blipFill>
        <p:spPr>
          <a:xfrm>
            <a:off x="4207820" y="2674099"/>
            <a:ext cx="3404691" cy="381877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E8EB71-BF66-4C1C-9CB5-7A2061902177}"/>
              </a:ext>
            </a:extLst>
          </p:cNvPr>
          <p:cNvCxnSpPr>
            <a:cxnSpLocks/>
          </p:cNvCxnSpPr>
          <p:nvPr/>
        </p:nvCxnSpPr>
        <p:spPr>
          <a:xfrm>
            <a:off x="3450445" y="6352315"/>
            <a:ext cx="4471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F6CC7F-F0E3-4426-8404-96B254522CE8}"/>
              </a:ext>
            </a:extLst>
          </p:cNvPr>
          <p:cNvCxnSpPr>
            <a:cxnSpLocks/>
          </p:cNvCxnSpPr>
          <p:nvPr/>
        </p:nvCxnSpPr>
        <p:spPr>
          <a:xfrm>
            <a:off x="7043536" y="6352317"/>
            <a:ext cx="4471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937DF0-4595-43C5-AC0F-6190B87FBA78}"/>
              </a:ext>
            </a:extLst>
          </p:cNvPr>
          <p:cNvCxnSpPr>
            <a:cxnSpLocks/>
          </p:cNvCxnSpPr>
          <p:nvPr/>
        </p:nvCxnSpPr>
        <p:spPr>
          <a:xfrm>
            <a:off x="10677525" y="6352317"/>
            <a:ext cx="4471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00A760-754B-42DA-8D47-DE7E3DBBE02A}"/>
              </a:ext>
            </a:extLst>
          </p:cNvPr>
          <p:cNvSpPr txBox="1"/>
          <p:nvPr/>
        </p:nvSpPr>
        <p:spPr>
          <a:xfrm>
            <a:off x="10493070" y="6519446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5 µm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C85162-19A9-4B1B-A259-7836D145390A}"/>
              </a:ext>
            </a:extLst>
          </p:cNvPr>
          <p:cNvSpPr txBox="1"/>
          <p:nvPr/>
        </p:nvSpPr>
        <p:spPr>
          <a:xfrm>
            <a:off x="7723330" y="1504295"/>
            <a:ext cx="2409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45 min</a:t>
            </a:r>
          </a:p>
          <a:p>
            <a:r>
              <a:rPr lang="en-US" dirty="0"/>
              <a:t>Count: 677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EC824E-8D29-40BD-96E7-69EDC2E1EB44}"/>
              </a:ext>
            </a:extLst>
          </p:cNvPr>
          <p:cNvSpPr txBox="1"/>
          <p:nvPr/>
        </p:nvSpPr>
        <p:spPr>
          <a:xfrm>
            <a:off x="482263" y="1781294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10 min</a:t>
            </a:r>
          </a:p>
          <a:p>
            <a:r>
              <a:rPr lang="en-US" dirty="0"/>
              <a:t>Count: 43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A9F93C-FB2A-42A5-BA46-C7396205EAAB}"/>
              </a:ext>
            </a:extLst>
          </p:cNvPr>
          <p:cNvSpPr txBox="1"/>
          <p:nvPr/>
        </p:nvSpPr>
        <p:spPr>
          <a:xfrm>
            <a:off x="4207820" y="1504295"/>
            <a:ext cx="2409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20 min</a:t>
            </a:r>
          </a:p>
          <a:p>
            <a:r>
              <a:rPr lang="en-US" dirty="0"/>
              <a:t>Count: 405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92312A6-4FB2-44FB-A46A-FA61A769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H460 (10%) and NHBE (90%) Mixture</a:t>
            </a:r>
          </a:p>
        </p:txBody>
      </p:sp>
    </p:spTree>
    <p:extLst>
      <p:ext uri="{BB962C8B-B14F-4D97-AF65-F5344CB8AC3E}">
        <p14:creationId xmlns:p14="http://schemas.microsoft.com/office/powerpoint/2010/main" val="277324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3D1CD4-DA40-4EFF-AED5-A7DA8E7A9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4" t="15694" r="36366" b="18333"/>
          <a:stretch/>
        </p:blipFill>
        <p:spPr>
          <a:xfrm>
            <a:off x="7718451" y="2388995"/>
            <a:ext cx="3438627" cy="3838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634A3-608E-4694-989B-19F1F5A79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16" t="4166" r="27578" b="3750"/>
          <a:stretch/>
        </p:blipFill>
        <p:spPr>
          <a:xfrm>
            <a:off x="4125653" y="2395425"/>
            <a:ext cx="3421348" cy="3818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CB5E70-19D6-4624-9204-C1FF50EDC5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16" t="4166" r="27422" b="3750"/>
          <a:stretch/>
        </p:blipFill>
        <p:spPr>
          <a:xfrm>
            <a:off x="521335" y="2408282"/>
            <a:ext cx="3432868" cy="381877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D661D1F-A3E2-4BE1-B5C3-A4D01CAE3BA4}"/>
              </a:ext>
            </a:extLst>
          </p:cNvPr>
          <p:cNvCxnSpPr>
            <a:cxnSpLocks/>
          </p:cNvCxnSpPr>
          <p:nvPr/>
        </p:nvCxnSpPr>
        <p:spPr>
          <a:xfrm>
            <a:off x="3414511" y="6076092"/>
            <a:ext cx="4471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423915-0DB4-480C-98F9-8790E20604CB}"/>
              </a:ext>
            </a:extLst>
          </p:cNvPr>
          <p:cNvSpPr txBox="1"/>
          <p:nvPr/>
        </p:nvSpPr>
        <p:spPr>
          <a:xfrm>
            <a:off x="10493070" y="6519446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5 µm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D1D53-87A6-46E1-AC36-3A3992554462}"/>
              </a:ext>
            </a:extLst>
          </p:cNvPr>
          <p:cNvSpPr txBox="1"/>
          <p:nvPr/>
        </p:nvSpPr>
        <p:spPr>
          <a:xfrm>
            <a:off x="495695" y="1556951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(IR: 1.14 ± 0.056)</a:t>
            </a:r>
          </a:p>
          <a:p>
            <a:r>
              <a:rPr lang="en-US" dirty="0"/>
              <a:t>Time: 45 min wash</a:t>
            </a:r>
          </a:p>
          <a:p>
            <a:r>
              <a:rPr lang="en-US" dirty="0"/>
              <a:t>Count: 610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2851C58-86A8-42C2-92BA-7A5AF2A038D9}"/>
              </a:ext>
            </a:extLst>
          </p:cNvPr>
          <p:cNvCxnSpPr>
            <a:cxnSpLocks/>
          </p:cNvCxnSpPr>
          <p:nvPr/>
        </p:nvCxnSpPr>
        <p:spPr>
          <a:xfrm>
            <a:off x="7005436" y="6076092"/>
            <a:ext cx="4471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F72A79-563F-40C8-BEAB-33502836DF50}"/>
              </a:ext>
            </a:extLst>
          </p:cNvPr>
          <p:cNvCxnSpPr>
            <a:cxnSpLocks/>
          </p:cNvCxnSpPr>
          <p:nvPr/>
        </p:nvCxnSpPr>
        <p:spPr>
          <a:xfrm>
            <a:off x="10589648" y="6076092"/>
            <a:ext cx="44710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DF2391-87DF-442D-830B-1E82614FC738}"/>
              </a:ext>
            </a:extLst>
          </p:cNvPr>
          <p:cNvSpPr txBox="1"/>
          <p:nvPr/>
        </p:nvSpPr>
        <p:spPr>
          <a:xfrm>
            <a:off x="4125653" y="1537340"/>
            <a:ext cx="368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Fluorescence (403 ± 135)</a:t>
            </a:r>
          </a:p>
          <a:p>
            <a:r>
              <a:rPr lang="en-US" dirty="0"/>
              <a:t>Time: 45 min wash</a:t>
            </a:r>
          </a:p>
          <a:p>
            <a:r>
              <a:rPr lang="en-US" dirty="0"/>
              <a:t>Count: 47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26924-7E11-41BE-94C3-246839D7F900}"/>
              </a:ext>
            </a:extLst>
          </p:cNvPr>
          <p:cNvSpPr txBox="1"/>
          <p:nvPr/>
        </p:nvSpPr>
        <p:spPr>
          <a:xfrm>
            <a:off x="521335" y="6211669"/>
            <a:ext cx="30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90 % of detected exosomes captured after wash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0EFDAC-ABA9-43FC-A206-F305DFA8592A}"/>
              </a:ext>
            </a:extLst>
          </p:cNvPr>
          <p:cNvSpPr txBox="1"/>
          <p:nvPr/>
        </p:nvSpPr>
        <p:spPr>
          <a:xfrm>
            <a:off x="4308869" y="6196280"/>
            <a:ext cx="30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7 % of detected exosomes show mir-21 (7%/10%=70%)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600BD1-A880-427C-9B23-876375366ED1}"/>
              </a:ext>
            </a:extLst>
          </p:cNvPr>
          <p:cNvSpPr txBox="1"/>
          <p:nvPr/>
        </p:nvSpPr>
        <p:spPr>
          <a:xfrm>
            <a:off x="7718451" y="1465665"/>
            <a:ext cx="3689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Overlayed</a:t>
            </a:r>
          </a:p>
          <a:p>
            <a:r>
              <a:rPr lang="en-US" dirty="0"/>
              <a:t>Blue: PANORAMA</a:t>
            </a:r>
          </a:p>
          <a:p>
            <a:r>
              <a:rPr lang="en-US" dirty="0"/>
              <a:t>Yellow: PANORAMA and fluorescence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CA8EBFF-2E58-45FE-9148-10802FE86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H460 (10%) and NHBE (90%) Mixture</a:t>
            </a:r>
          </a:p>
        </p:txBody>
      </p:sp>
    </p:spTree>
    <p:extLst>
      <p:ext uri="{BB962C8B-B14F-4D97-AF65-F5344CB8AC3E}">
        <p14:creationId xmlns:p14="http://schemas.microsoft.com/office/powerpoint/2010/main" val="141657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14CAE-B885-49E9-98FF-A4FC2031A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05" t="4236" r="25296" b="4074"/>
          <a:stretch/>
        </p:blipFill>
        <p:spPr>
          <a:xfrm>
            <a:off x="3109182" y="2557244"/>
            <a:ext cx="2975111" cy="30204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458CE6-2B71-4806-8AA5-F261C94241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67" t="4306" r="25235" b="3889"/>
          <a:stretch/>
        </p:blipFill>
        <p:spPr>
          <a:xfrm>
            <a:off x="84043" y="2557244"/>
            <a:ext cx="2977058" cy="30204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A05689-CF9D-497B-972C-A0A8CCE98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897" y="187575"/>
            <a:ext cx="11602944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PANORAMA H460 (5%) and NHBE (95%) Mixture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A14319-4B83-46CB-BDFB-A4B61F9AF97B}"/>
              </a:ext>
            </a:extLst>
          </p:cNvPr>
          <p:cNvCxnSpPr>
            <a:cxnSpLocks/>
          </p:cNvCxnSpPr>
          <p:nvPr/>
        </p:nvCxnSpPr>
        <p:spPr>
          <a:xfrm>
            <a:off x="5637209" y="5463322"/>
            <a:ext cx="3889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76D0E7-0B1A-465D-8715-D2694028CB2D}"/>
              </a:ext>
            </a:extLst>
          </p:cNvPr>
          <p:cNvCxnSpPr>
            <a:cxnSpLocks/>
          </p:cNvCxnSpPr>
          <p:nvPr/>
        </p:nvCxnSpPr>
        <p:spPr>
          <a:xfrm>
            <a:off x="11267434" y="6282029"/>
            <a:ext cx="4617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706E11-462F-4E24-B5ED-D11F83EFE080}"/>
              </a:ext>
            </a:extLst>
          </p:cNvPr>
          <p:cNvCxnSpPr>
            <a:cxnSpLocks/>
          </p:cNvCxnSpPr>
          <p:nvPr/>
        </p:nvCxnSpPr>
        <p:spPr>
          <a:xfrm>
            <a:off x="2577168" y="5456936"/>
            <a:ext cx="40033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302F7BF-9CD3-4D6F-B6D0-8233440B6FDE}"/>
              </a:ext>
            </a:extLst>
          </p:cNvPr>
          <p:cNvSpPr txBox="1"/>
          <p:nvPr/>
        </p:nvSpPr>
        <p:spPr>
          <a:xfrm>
            <a:off x="6096000" y="1375364"/>
            <a:ext cx="24098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45 min</a:t>
            </a:r>
          </a:p>
          <a:p>
            <a:r>
              <a:rPr lang="en-US" dirty="0"/>
              <a:t>Count:2311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8BB10D-9DF8-4545-980C-26B0C9BB22C9}"/>
              </a:ext>
            </a:extLst>
          </p:cNvPr>
          <p:cNvSpPr txBox="1"/>
          <p:nvPr/>
        </p:nvSpPr>
        <p:spPr>
          <a:xfrm>
            <a:off x="87112" y="1652362"/>
            <a:ext cx="2409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</a:t>
            </a:r>
          </a:p>
          <a:p>
            <a:r>
              <a:rPr lang="en-US" dirty="0"/>
              <a:t>Time: 10 min</a:t>
            </a:r>
          </a:p>
          <a:p>
            <a:r>
              <a:rPr lang="en-US" dirty="0"/>
              <a:t>Count: 282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C45FF8-9C80-4CCD-ADE0-41A86CAC90D0}"/>
              </a:ext>
            </a:extLst>
          </p:cNvPr>
          <p:cNvSpPr txBox="1"/>
          <p:nvPr/>
        </p:nvSpPr>
        <p:spPr>
          <a:xfrm>
            <a:off x="3072808" y="1375364"/>
            <a:ext cx="2409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PANORAMA</a:t>
            </a:r>
          </a:p>
          <a:p>
            <a:r>
              <a:rPr lang="en-US" dirty="0"/>
              <a:t>Time: 20 min</a:t>
            </a:r>
          </a:p>
          <a:p>
            <a:r>
              <a:rPr lang="en-US" dirty="0"/>
              <a:t>Count: 606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4B47AB-773C-4C65-9171-54780F13BEBF}"/>
              </a:ext>
            </a:extLst>
          </p:cNvPr>
          <p:cNvSpPr txBox="1"/>
          <p:nvPr/>
        </p:nvSpPr>
        <p:spPr>
          <a:xfrm>
            <a:off x="10553107" y="6528394"/>
            <a:ext cx="2167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Scale bar: 20 µm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958CB8-5451-4604-B8DD-3BD990BCB3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84" t="4166" r="25391" b="3958"/>
          <a:stretch/>
        </p:blipFill>
        <p:spPr>
          <a:xfrm>
            <a:off x="6102342" y="2557245"/>
            <a:ext cx="2958823" cy="30204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30239F-1608-46A5-91C6-FF1060AA025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958" t="4272" r="25294" b="3936"/>
          <a:stretch/>
        </p:blipFill>
        <p:spPr>
          <a:xfrm>
            <a:off x="9079214" y="2557244"/>
            <a:ext cx="2968669" cy="302046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5EEE44-4A8F-4019-A19F-FACC8D7B21E1}"/>
              </a:ext>
            </a:extLst>
          </p:cNvPr>
          <p:cNvSpPr txBox="1"/>
          <p:nvPr/>
        </p:nvSpPr>
        <p:spPr>
          <a:xfrm>
            <a:off x="9079214" y="1633914"/>
            <a:ext cx="3361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PANORAMA (IR:1.13 ± 0.069) </a:t>
            </a:r>
            <a:r>
              <a:rPr lang="en-US" dirty="0"/>
              <a:t>Time: 45 min wash</a:t>
            </a:r>
          </a:p>
          <a:p>
            <a:r>
              <a:rPr lang="en-US" dirty="0"/>
              <a:t>Count: 2235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45ED27-8FBC-4B87-8CA5-1E261CAD77DB}"/>
              </a:ext>
            </a:extLst>
          </p:cNvPr>
          <p:cNvCxnSpPr>
            <a:cxnSpLocks/>
          </p:cNvCxnSpPr>
          <p:nvPr/>
        </p:nvCxnSpPr>
        <p:spPr>
          <a:xfrm>
            <a:off x="8580782" y="5463322"/>
            <a:ext cx="3918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F3893C3-38FF-4110-82CC-D497D059AAEA}"/>
              </a:ext>
            </a:extLst>
          </p:cNvPr>
          <p:cNvCxnSpPr>
            <a:cxnSpLocks/>
          </p:cNvCxnSpPr>
          <p:nvPr/>
        </p:nvCxnSpPr>
        <p:spPr>
          <a:xfrm>
            <a:off x="11555960" y="5441775"/>
            <a:ext cx="378582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2F7E620-BE3C-4DD3-90C8-317CEC71D85F}"/>
              </a:ext>
            </a:extLst>
          </p:cNvPr>
          <p:cNvSpPr txBox="1"/>
          <p:nvPr/>
        </p:nvSpPr>
        <p:spPr>
          <a:xfrm>
            <a:off x="9149384" y="5541522"/>
            <a:ext cx="3042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97 % of detected exosomes captured after wash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05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290</Words>
  <Application>Microsoft Office PowerPoint</Application>
  <PresentationFormat>Widescreen</PresentationFormat>
  <Paragraphs>76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PANORAMA of H460 Exosomes</vt:lpstr>
      <vt:lpstr>PANORAMA and Fluorescence of H460 Exosomes</vt:lpstr>
      <vt:lpstr>PANORAMA H460 (10%) and NHBE (90%) Mixture</vt:lpstr>
      <vt:lpstr>PANORAMA H460 (10%) and NHBE (90%) Mixture</vt:lpstr>
      <vt:lpstr>PANORAMA H460 (5%) and NHBE (95%) Mixture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PANORAMA of H460 Exosomes</dc:title>
  <dc:creator>Sadman Mallick</dc:creator>
  <cp:lastModifiedBy>Sadman Mallick</cp:lastModifiedBy>
  <cp:revision>1</cp:revision>
  <dcterms:created xsi:type="dcterms:W3CDTF">2024-02-25T22:40:23Z</dcterms:created>
  <dcterms:modified xsi:type="dcterms:W3CDTF">2024-02-25T22:41:34Z</dcterms:modified>
</cp:coreProperties>
</file>